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28" r:id="rId2"/>
    <p:sldId id="259" r:id="rId3"/>
    <p:sldId id="296" r:id="rId4"/>
    <p:sldId id="329" r:id="rId5"/>
    <p:sldId id="334" r:id="rId6"/>
    <p:sldId id="335" r:id="rId7"/>
    <p:sldId id="337" r:id="rId8"/>
    <p:sldId id="338" r:id="rId9"/>
    <p:sldId id="330" r:id="rId10"/>
    <p:sldId id="331" r:id="rId11"/>
    <p:sldId id="333" r:id="rId12"/>
    <p:sldId id="332" r:id="rId13"/>
    <p:sldId id="297" r:id="rId14"/>
  </p:sldIdLst>
  <p:sldSz cx="9144000" cy="6858000" type="screen4x3"/>
  <p:notesSz cx="6858000" cy="9144000"/>
  <p:embeddedFontLst>
    <p:embeddedFont>
      <p:font typeface="HY헤드라인M" panose="02030600000101010101" pitchFamily="18" charset="-127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D0CB"/>
    <a:srgbClr val="005454"/>
    <a:srgbClr val="075957"/>
    <a:srgbClr val="025A58"/>
    <a:srgbClr val="11D0CC"/>
    <a:srgbClr val="FABD42"/>
    <a:srgbClr val="ED764F"/>
    <a:srgbClr val="F0D67E"/>
    <a:srgbClr val="DFD607"/>
    <a:srgbClr val="0748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813" autoAdjust="0"/>
  </p:normalViewPr>
  <p:slideViewPr>
    <p:cSldViewPr>
      <p:cViewPr varScale="1">
        <p:scale>
          <a:sx n="87" d="100"/>
          <a:sy n="87" d="100"/>
        </p:scale>
        <p:origin x="821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2020-07-31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2020-07-31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32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1043607" y="2348880"/>
            <a:ext cx="3960440" cy="1872208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2">
                    <a:lumMod val="10000"/>
                  </a:schemeClr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2020-07-31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86954"/>
            <a:ext cx="799288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2020-07-31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86772" y="1268760"/>
            <a:ext cx="8009661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395536" y="86954"/>
            <a:ext cx="7992888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386774" y="1268760"/>
            <a:ext cx="8009660" cy="511256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2pPr>
            <a:lvl3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3pPr>
            <a:lvl4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4pPr>
            <a:lvl5pPr algn="l">
              <a:buNone/>
              <a:defRPr sz="1600" i="1" baseline="0">
                <a:solidFill>
                  <a:schemeClr val="tx1"/>
                </a:solidFill>
                <a:latin typeface="+mj-lt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2020-07-31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2947115" y="2348880"/>
            <a:ext cx="5431784" cy="2376264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b="1" kern="1200" baseline="0" dirty="0">
                <a:solidFill>
                  <a:schemeClr val="bg2">
                    <a:lumMod val="10000"/>
                  </a:schemeClr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2020-07-31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1043607" y="2780928"/>
            <a:ext cx="3960440" cy="1872208"/>
          </a:xfrm>
        </p:spPr>
        <p:txBody>
          <a:bodyPr/>
          <a:lstStyle/>
          <a:p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FIT ON U</a:t>
            </a:r>
            <a:b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1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sz="1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오빠 나 저거 </a:t>
            </a:r>
            <a:r>
              <a: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조 </a:t>
            </a:r>
            <a:r>
              <a: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endParaRPr lang="ko-KR" altLang="en-US" sz="6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637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주요화면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3" name="Picture 2" descr="D:\Fashion Web_1\01_로그인 페이지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923" y="1225139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직선 연결선 33"/>
          <p:cNvCxnSpPr/>
          <p:nvPr/>
        </p:nvCxnSpPr>
        <p:spPr>
          <a:xfrm>
            <a:off x="1683578" y="2671793"/>
            <a:ext cx="5368657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83568" y="1009117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로그인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6" name="Picture 2" descr="D:\Fashion Web_1 (3)\07_비밀번호 찾기 페이지 - 버튼활성화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603" y="1228725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0" descr="D:\Fashion Web_2\14_회원가입 페이지 input 완료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923" y="4293376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13" descr="D:\[Fashion Web] Untitled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603" y="4285928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2803595" y="1009116"/>
            <a:ext cx="11592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비밀번호 찾기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782422" y="400534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프로필등록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980059" y="219283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뉴스피드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2" name="Picture 15" descr="D:\Fashion Web_1 (3)\09_비밀번호 찾기 페이지 - 전송완료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003" y="1228725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891827" y="1009115"/>
            <a:ext cx="1659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비밀번호 찾기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확인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1282809" y="3173417"/>
            <a:ext cx="1592794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타원 44"/>
          <p:cNvSpPr/>
          <p:nvPr/>
        </p:nvSpPr>
        <p:spPr>
          <a:xfrm>
            <a:off x="1246809" y="3136669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46" name="직선 연결선 45"/>
          <p:cNvCxnSpPr/>
          <p:nvPr/>
        </p:nvCxnSpPr>
        <p:spPr>
          <a:xfrm>
            <a:off x="1177874" y="3309565"/>
            <a:ext cx="0" cy="1015224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타원 46"/>
          <p:cNvSpPr/>
          <p:nvPr/>
        </p:nvSpPr>
        <p:spPr>
          <a:xfrm>
            <a:off x="1141874" y="3273565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03915" y="4005341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회원가입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49" name="직선 연결선 48"/>
          <p:cNvCxnSpPr/>
          <p:nvPr/>
        </p:nvCxnSpPr>
        <p:spPr>
          <a:xfrm>
            <a:off x="3739699" y="3028645"/>
            <a:ext cx="1224304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타원 49"/>
          <p:cNvSpPr/>
          <p:nvPr/>
        </p:nvSpPr>
        <p:spPr>
          <a:xfrm>
            <a:off x="3703699" y="2991897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5907090" y="2992645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2" name="직선 연결선 51"/>
          <p:cNvCxnSpPr/>
          <p:nvPr/>
        </p:nvCxnSpPr>
        <p:spPr>
          <a:xfrm>
            <a:off x="5943090" y="3041473"/>
            <a:ext cx="0" cy="61200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 flipH="1">
            <a:off x="2287924" y="3653473"/>
            <a:ext cx="3663864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타원 53"/>
          <p:cNvSpPr/>
          <p:nvPr/>
        </p:nvSpPr>
        <p:spPr>
          <a:xfrm>
            <a:off x="1647578" y="2635045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5" name="직선 연결선 54"/>
          <p:cNvCxnSpPr/>
          <p:nvPr/>
        </p:nvCxnSpPr>
        <p:spPr>
          <a:xfrm>
            <a:off x="1710952" y="6548411"/>
            <a:ext cx="1164651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타원 55"/>
          <p:cNvSpPr/>
          <p:nvPr/>
        </p:nvSpPr>
        <p:spPr>
          <a:xfrm>
            <a:off x="1674952" y="6511663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7" name="직선 연결선 56"/>
          <p:cNvCxnSpPr/>
          <p:nvPr/>
        </p:nvCxnSpPr>
        <p:spPr>
          <a:xfrm flipV="1">
            <a:off x="7340259" y="5013448"/>
            <a:ext cx="0" cy="1539725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타원 57"/>
          <p:cNvSpPr/>
          <p:nvPr/>
        </p:nvSpPr>
        <p:spPr>
          <a:xfrm>
            <a:off x="3777903" y="6503572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9" name="직선 연결선 58"/>
          <p:cNvCxnSpPr/>
          <p:nvPr/>
        </p:nvCxnSpPr>
        <p:spPr>
          <a:xfrm flipH="1">
            <a:off x="3813855" y="6542458"/>
            <a:ext cx="3526403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icture 16" descr="D:\Fashion Web_2\15_메인피드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2235" y="2493448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833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주요화면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1" name="Picture 12" descr="D:\Fashion Web_2\19_메인피드 - userBt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52" y="1220530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직선 연결선 31"/>
          <p:cNvCxnSpPr/>
          <p:nvPr/>
        </p:nvCxnSpPr>
        <p:spPr>
          <a:xfrm>
            <a:off x="1908636" y="2067671"/>
            <a:ext cx="5327828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" descr="D:\Fashion Web_3\21_전체피드 - Tag Search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504" y="4365384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7" descr="D:\Fashion Web_3\25_프로필 페이지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504" y="1211159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8" descr="D:\Fashion Web_3\28_계정설정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761" y="4365384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11" descr="D:\Fashion Web_4\39_알람 페이지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464" y="1211158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TextBox 64"/>
          <p:cNvSpPr txBox="1"/>
          <p:nvPr/>
        </p:nvSpPr>
        <p:spPr>
          <a:xfrm>
            <a:off x="412344" y="939355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뉴스피드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120645" y="4108492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검</a:t>
            </a:r>
            <a:r>
              <a:rPr lang="ko-KR" altLang="en-US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색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471670" y="410849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계정설정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170373" y="962893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알람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2140536" y="93747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프로필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0" name="Picture 14" descr="D:\Fashion Web_2\18_메인피드 - 댓글숨김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52" y="4365384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extBox 70"/>
          <p:cNvSpPr txBox="1"/>
          <p:nvPr/>
        </p:nvSpPr>
        <p:spPr>
          <a:xfrm>
            <a:off x="412344" y="4088385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댓글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2" name="직선 연결선 71"/>
          <p:cNvCxnSpPr/>
          <p:nvPr/>
        </p:nvCxnSpPr>
        <p:spPr>
          <a:xfrm>
            <a:off x="1908637" y="1826720"/>
            <a:ext cx="299616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타원 72"/>
          <p:cNvSpPr/>
          <p:nvPr/>
        </p:nvSpPr>
        <p:spPr>
          <a:xfrm>
            <a:off x="1872637" y="1789972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4" name="Picture 3" descr="D:\Fashion Web_4\38_프로필 페이지 - 팔로워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080" y="1220530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4" descr="D:\Fashion Web_4\35_프로필 페이지 - 내글보기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728" y="1220530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6" name="직선 연결선 75"/>
          <p:cNvCxnSpPr/>
          <p:nvPr/>
        </p:nvCxnSpPr>
        <p:spPr>
          <a:xfrm>
            <a:off x="2481732" y="3271877"/>
            <a:ext cx="1395622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타원 76"/>
          <p:cNvSpPr/>
          <p:nvPr/>
        </p:nvSpPr>
        <p:spPr>
          <a:xfrm>
            <a:off x="2445732" y="3233224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8" name="직선 연결선 77"/>
          <p:cNvCxnSpPr/>
          <p:nvPr/>
        </p:nvCxnSpPr>
        <p:spPr>
          <a:xfrm>
            <a:off x="5118633" y="1626420"/>
            <a:ext cx="419128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타원 78"/>
          <p:cNvSpPr/>
          <p:nvPr/>
        </p:nvSpPr>
        <p:spPr>
          <a:xfrm>
            <a:off x="5082633" y="1597292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796720" y="934160"/>
            <a:ext cx="12875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프로필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유저글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5493207" y="934159"/>
            <a:ext cx="12875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프로필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12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팔로</a:t>
            </a:r>
            <a:r>
              <a:rPr lang="ko-KR" altLang="en-US" sz="12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워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82" name="직선 연결선 81"/>
          <p:cNvCxnSpPr/>
          <p:nvPr/>
        </p:nvCxnSpPr>
        <p:spPr>
          <a:xfrm>
            <a:off x="1017286" y="3178639"/>
            <a:ext cx="0" cy="1186745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타원 82"/>
          <p:cNvSpPr/>
          <p:nvPr/>
        </p:nvSpPr>
        <p:spPr>
          <a:xfrm>
            <a:off x="981286" y="3142639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84" name="직선 연결선 83"/>
          <p:cNvCxnSpPr/>
          <p:nvPr/>
        </p:nvCxnSpPr>
        <p:spPr>
          <a:xfrm>
            <a:off x="1262078" y="3653617"/>
            <a:ext cx="0" cy="230929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타원 84"/>
          <p:cNvSpPr/>
          <p:nvPr/>
        </p:nvSpPr>
        <p:spPr>
          <a:xfrm>
            <a:off x="1226078" y="3617617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86" name="직선 연결선 85"/>
          <p:cNvCxnSpPr/>
          <p:nvPr/>
        </p:nvCxnSpPr>
        <p:spPr>
          <a:xfrm>
            <a:off x="1254142" y="3882165"/>
            <a:ext cx="1301997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>
            <a:off x="2556139" y="3880707"/>
            <a:ext cx="0" cy="497853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타원 87"/>
          <p:cNvSpPr/>
          <p:nvPr/>
        </p:nvSpPr>
        <p:spPr>
          <a:xfrm>
            <a:off x="1869810" y="2031671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89" name="직선 연결선 88"/>
          <p:cNvCxnSpPr/>
          <p:nvPr/>
        </p:nvCxnSpPr>
        <p:spPr>
          <a:xfrm>
            <a:off x="1830785" y="3983222"/>
            <a:ext cx="2541999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6" descr="D:\Fashion Web_3\30_비밀번호 변경 - 완료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464" y="4365384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타원 90"/>
          <p:cNvSpPr/>
          <p:nvPr/>
        </p:nvSpPr>
        <p:spPr>
          <a:xfrm>
            <a:off x="1794785" y="3620329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1830785" y="3661379"/>
            <a:ext cx="0" cy="32400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3" name="Picture 7" descr="D:\Fashion Web_4\40_글쓰기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354" y="4365384"/>
            <a:ext cx="1512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TextBox 93"/>
          <p:cNvSpPr txBox="1"/>
          <p:nvPr/>
        </p:nvSpPr>
        <p:spPr>
          <a:xfrm>
            <a:off x="3796720" y="4088384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글쓰기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95" name="직선 연결선 94"/>
          <p:cNvCxnSpPr/>
          <p:nvPr/>
        </p:nvCxnSpPr>
        <p:spPr>
          <a:xfrm>
            <a:off x="4372784" y="3973767"/>
            <a:ext cx="0" cy="39600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/>
          <p:cNvCxnSpPr/>
          <p:nvPr/>
        </p:nvCxnSpPr>
        <p:spPr>
          <a:xfrm>
            <a:off x="6547387" y="5556049"/>
            <a:ext cx="705717" cy="0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타원 96"/>
          <p:cNvSpPr/>
          <p:nvPr/>
        </p:nvSpPr>
        <p:spPr>
          <a:xfrm>
            <a:off x="6511387" y="5519301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7181096" y="4111603"/>
            <a:ext cx="11592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계정 정보변경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985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시연 영상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2020-07-31 10-29-5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96" y="980728"/>
            <a:ext cx="9141623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2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0" dirty="0" smtClean="0"/>
              <a:t>THANK</a:t>
            </a:r>
            <a:br>
              <a:rPr lang="en-US" altLang="ko-KR" b="0" dirty="0" smtClean="0"/>
            </a:br>
            <a:r>
              <a:rPr lang="en-US" altLang="ko-KR" b="0" dirty="0" smtClean="0"/>
              <a:t>YOU</a:t>
            </a:r>
            <a:endParaRPr lang="ko-KR" altLang="en-US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558490" y="332656"/>
            <a:ext cx="33654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CONTENTS</a:t>
            </a:r>
            <a:endParaRPr lang="ko-KR" altLang="en-US" sz="3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916689" y="2806293"/>
            <a:ext cx="3574611" cy="573960"/>
            <a:chOff x="916689" y="2806293"/>
            <a:chExt cx="3574611" cy="573960"/>
          </a:xfrm>
        </p:grpSpPr>
        <p:sp>
          <p:nvSpPr>
            <p:cNvPr id="34" name="Text Box 5"/>
            <p:cNvSpPr txBox="1">
              <a:spLocks noChangeArrowheads="1"/>
            </p:cNvSpPr>
            <p:nvPr/>
          </p:nvSpPr>
          <p:spPr bwMode="auto">
            <a:xfrm>
              <a:off x="1538550" y="280629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팀 소개</a:t>
              </a:r>
              <a:endParaRPr lang="en-US" altLang="ko-KR" sz="14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0" name="Text Box 11"/>
            <p:cNvSpPr txBox="1">
              <a:spLocks noChangeArrowheads="1"/>
            </p:cNvSpPr>
            <p:nvPr/>
          </p:nvSpPr>
          <p:spPr bwMode="auto">
            <a:xfrm>
              <a:off x="1538550" y="3134032"/>
              <a:ext cx="2745418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ko-KR" altLang="en-US" sz="1100" dirty="0" err="1" smtClean="0">
                  <a:latin typeface="HY헤드라인M" panose="02030600000101010101" pitchFamily="18" charset="-127"/>
                  <a:ea typeface="HY헤드라인M" panose="02030600000101010101" pitchFamily="18" charset="-127"/>
                  <a:cs typeface="굴림" pitchFamily="50" charset="-127"/>
                </a:rPr>
                <a:t>팀명</a:t>
              </a:r>
              <a:r>
                <a:rPr lang="ko-KR" altLang="en-US" sz="1100" dirty="0" smtClean="0">
                  <a:latin typeface="HY헤드라인M" panose="02030600000101010101" pitchFamily="18" charset="-127"/>
                  <a:ea typeface="HY헤드라인M" panose="02030600000101010101" pitchFamily="18" charset="-127"/>
                  <a:cs typeface="굴림" pitchFamily="50" charset="-127"/>
                </a:rPr>
                <a:t> 및 팀원 소개</a:t>
              </a:r>
              <a:endPara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  <a:cs typeface="굴림" pitchFamily="50" charset="-127"/>
              </a:endParaRPr>
            </a:p>
          </p:txBody>
        </p:sp>
        <p:sp>
          <p:nvSpPr>
            <p:cNvPr id="51" name="TextBox 13"/>
            <p:cNvSpPr txBox="1">
              <a:spLocks noChangeArrowheads="1"/>
            </p:cNvSpPr>
            <p:nvPr/>
          </p:nvSpPr>
          <p:spPr bwMode="auto">
            <a:xfrm>
              <a:off x="916689" y="2875191"/>
              <a:ext cx="550151" cy="4770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01</a:t>
              </a:r>
              <a:endParaRPr lang="ko-KR" altLang="en-US" sz="25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925505" y="3728313"/>
            <a:ext cx="3574611" cy="573960"/>
            <a:chOff x="925505" y="3728313"/>
            <a:chExt cx="3574611" cy="573960"/>
          </a:xfrm>
        </p:grpSpPr>
        <p:sp>
          <p:nvSpPr>
            <p:cNvPr id="29" name="Text Box 5"/>
            <p:cNvSpPr txBox="1">
              <a:spLocks noChangeArrowheads="1"/>
            </p:cNvSpPr>
            <p:nvPr/>
          </p:nvSpPr>
          <p:spPr bwMode="auto">
            <a:xfrm>
              <a:off x="1547366" y="372831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솔루션</a:t>
              </a:r>
              <a:endParaRPr lang="en-US" altLang="ko-KR" sz="14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31" name="Text Box 11"/>
            <p:cNvSpPr txBox="1">
              <a:spLocks noChangeArrowheads="1"/>
            </p:cNvSpPr>
            <p:nvPr/>
          </p:nvSpPr>
          <p:spPr bwMode="auto">
            <a:xfrm>
              <a:off x="1547366" y="4056052"/>
              <a:ext cx="2745418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ko-KR" altLang="en-US" sz="1100" dirty="0" smtClean="0">
                  <a:latin typeface="HY헤드라인M" panose="02030600000101010101" pitchFamily="18" charset="-127"/>
                  <a:ea typeface="HY헤드라인M" panose="02030600000101010101" pitchFamily="18" charset="-127"/>
                  <a:cs typeface="굴림" pitchFamily="50" charset="-127"/>
                </a:rPr>
                <a:t>문제점 해결방법 도출</a:t>
              </a:r>
              <a:endPara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  <a:cs typeface="굴림" pitchFamily="50" charset="-127"/>
              </a:endParaRPr>
            </a:p>
          </p:txBody>
        </p:sp>
        <p:sp>
          <p:nvSpPr>
            <p:cNvPr id="32" name="TextBox 13"/>
            <p:cNvSpPr txBox="1">
              <a:spLocks noChangeArrowheads="1"/>
            </p:cNvSpPr>
            <p:nvPr/>
          </p:nvSpPr>
          <p:spPr bwMode="auto">
            <a:xfrm>
              <a:off x="925505" y="3797211"/>
              <a:ext cx="550151" cy="4770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03</a:t>
              </a:r>
              <a:endParaRPr lang="ko-KR" altLang="en-US" sz="25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916689" y="4650333"/>
            <a:ext cx="3574611" cy="545952"/>
            <a:chOff x="916689" y="4650333"/>
            <a:chExt cx="3574611" cy="545952"/>
          </a:xfrm>
        </p:grpSpPr>
        <p:sp>
          <p:nvSpPr>
            <p:cNvPr id="36" name="Text Box 5"/>
            <p:cNvSpPr txBox="1">
              <a:spLocks noChangeArrowheads="1"/>
            </p:cNvSpPr>
            <p:nvPr/>
          </p:nvSpPr>
          <p:spPr bwMode="auto">
            <a:xfrm>
              <a:off x="1538550" y="465033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시연</a:t>
              </a:r>
              <a:endParaRPr lang="en-US" altLang="ko-KR" sz="14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38" name="TextBox 13"/>
            <p:cNvSpPr txBox="1">
              <a:spLocks noChangeArrowheads="1"/>
            </p:cNvSpPr>
            <p:nvPr/>
          </p:nvSpPr>
          <p:spPr bwMode="auto">
            <a:xfrm>
              <a:off x="916689" y="4719231"/>
              <a:ext cx="550151" cy="4770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05</a:t>
              </a:r>
              <a:endParaRPr lang="ko-KR" altLang="en-US" sz="25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813937" y="2806293"/>
            <a:ext cx="3574611" cy="573960"/>
            <a:chOff x="4813937" y="2806293"/>
            <a:chExt cx="3574611" cy="573960"/>
          </a:xfrm>
        </p:grpSpPr>
        <p:sp>
          <p:nvSpPr>
            <p:cNvPr id="41" name="Text Box 5"/>
            <p:cNvSpPr txBox="1">
              <a:spLocks noChangeArrowheads="1"/>
            </p:cNvSpPr>
            <p:nvPr/>
          </p:nvSpPr>
          <p:spPr bwMode="auto">
            <a:xfrm>
              <a:off x="5435798" y="280629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문제 의식</a:t>
              </a:r>
              <a:endParaRPr lang="en-US" altLang="ko-KR" sz="14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42" name="Text Box 11"/>
            <p:cNvSpPr txBox="1">
              <a:spLocks noChangeArrowheads="1"/>
            </p:cNvSpPr>
            <p:nvPr/>
          </p:nvSpPr>
          <p:spPr bwMode="auto">
            <a:xfrm>
              <a:off x="5435798" y="3134032"/>
              <a:ext cx="2745418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ko-KR" altLang="en-US" sz="1100" dirty="0" smtClean="0">
                  <a:latin typeface="HY헤드라인M" panose="02030600000101010101" pitchFamily="18" charset="-127"/>
                  <a:ea typeface="HY헤드라인M" panose="02030600000101010101" pitchFamily="18" charset="-127"/>
                  <a:cs typeface="굴림" pitchFamily="50" charset="-127"/>
                </a:rPr>
                <a:t>동기 및 페르소나</a:t>
              </a:r>
              <a:endPara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  <a:cs typeface="굴림" pitchFamily="50" charset="-127"/>
              </a:endParaRPr>
            </a:p>
          </p:txBody>
        </p:sp>
        <p:sp>
          <p:nvSpPr>
            <p:cNvPr id="43" name="TextBox 13"/>
            <p:cNvSpPr txBox="1">
              <a:spLocks noChangeArrowheads="1"/>
            </p:cNvSpPr>
            <p:nvPr/>
          </p:nvSpPr>
          <p:spPr bwMode="auto">
            <a:xfrm>
              <a:off x="4813937" y="2875191"/>
              <a:ext cx="550151" cy="4770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02</a:t>
              </a:r>
              <a:endParaRPr lang="ko-KR" altLang="en-US" sz="25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4813937" y="3728313"/>
            <a:ext cx="3574611" cy="573960"/>
            <a:chOff x="4813937" y="3728313"/>
            <a:chExt cx="3574611" cy="573960"/>
          </a:xfrm>
        </p:grpSpPr>
        <p:sp>
          <p:nvSpPr>
            <p:cNvPr id="46" name="Text Box 5"/>
            <p:cNvSpPr txBox="1">
              <a:spLocks noChangeArrowheads="1"/>
            </p:cNvSpPr>
            <p:nvPr/>
          </p:nvSpPr>
          <p:spPr bwMode="auto">
            <a:xfrm>
              <a:off x="5435798" y="372831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주요 화면</a:t>
              </a:r>
              <a:endParaRPr lang="en-US" altLang="ko-KR" sz="14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47" name="Text Box 11"/>
            <p:cNvSpPr txBox="1">
              <a:spLocks noChangeArrowheads="1"/>
            </p:cNvSpPr>
            <p:nvPr/>
          </p:nvSpPr>
          <p:spPr bwMode="auto">
            <a:xfrm>
              <a:off x="5435798" y="4056052"/>
              <a:ext cx="2745418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ko-KR" altLang="en-US" sz="1100" dirty="0" smtClean="0">
                  <a:latin typeface="HY헤드라인M" panose="02030600000101010101" pitchFamily="18" charset="-127"/>
                  <a:ea typeface="HY헤드라인M" panose="02030600000101010101" pitchFamily="18" charset="-127"/>
                  <a:cs typeface="굴림" pitchFamily="50" charset="-127"/>
                </a:rPr>
                <a:t>와이어프레임</a:t>
              </a:r>
              <a:endPara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  <a:cs typeface="굴림" pitchFamily="50" charset="-127"/>
              </a:endParaRPr>
            </a:p>
          </p:txBody>
        </p:sp>
        <p:sp>
          <p:nvSpPr>
            <p:cNvPr id="48" name="TextBox 13"/>
            <p:cNvSpPr txBox="1">
              <a:spLocks noChangeArrowheads="1"/>
            </p:cNvSpPr>
            <p:nvPr/>
          </p:nvSpPr>
          <p:spPr bwMode="auto">
            <a:xfrm>
              <a:off x="4813937" y="3797211"/>
              <a:ext cx="550151" cy="4770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04</a:t>
              </a:r>
              <a:endParaRPr lang="ko-KR" altLang="en-US" sz="25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4813937" y="4650333"/>
            <a:ext cx="3574611" cy="573960"/>
            <a:chOff x="4813937" y="4650333"/>
            <a:chExt cx="3574611" cy="573960"/>
          </a:xfrm>
        </p:grpSpPr>
        <p:sp>
          <p:nvSpPr>
            <p:cNvPr id="53" name="Text Box 5"/>
            <p:cNvSpPr txBox="1">
              <a:spLocks noChangeArrowheads="1"/>
            </p:cNvSpPr>
            <p:nvPr/>
          </p:nvSpPr>
          <p:spPr bwMode="auto">
            <a:xfrm>
              <a:off x="5435798" y="465033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마무리</a:t>
              </a:r>
              <a:endParaRPr lang="en-US" altLang="ko-KR" sz="14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8" name="Text Box 11"/>
            <p:cNvSpPr txBox="1">
              <a:spLocks noChangeArrowheads="1"/>
            </p:cNvSpPr>
            <p:nvPr/>
          </p:nvSpPr>
          <p:spPr bwMode="auto">
            <a:xfrm>
              <a:off x="5435798" y="4978072"/>
              <a:ext cx="2745418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latin typeface="HY헤드라인M" panose="02030600000101010101" pitchFamily="18" charset="-127"/>
                  <a:ea typeface="HY헤드라인M" panose="02030600000101010101" pitchFamily="18" charset="-127"/>
                  <a:cs typeface="굴림" pitchFamily="50" charset="-127"/>
                </a:rPr>
                <a:t>Q&amp;A</a:t>
              </a:r>
              <a:endPara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  <a:cs typeface="굴림" pitchFamily="50" charset="-127"/>
              </a:endParaRPr>
            </a:p>
          </p:txBody>
        </p:sp>
        <p:sp>
          <p:nvSpPr>
            <p:cNvPr id="59" name="TextBox 13"/>
            <p:cNvSpPr txBox="1">
              <a:spLocks noChangeArrowheads="1"/>
            </p:cNvSpPr>
            <p:nvPr/>
          </p:nvSpPr>
          <p:spPr bwMode="auto">
            <a:xfrm>
              <a:off x="4813937" y="4719231"/>
              <a:ext cx="550151" cy="4770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06</a:t>
              </a:r>
              <a:endParaRPr lang="ko-KR" altLang="en-US" sz="25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팀 소개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5" t="1" r="18798" b="-2153"/>
          <a:stretch/>
        </p:blipFill>
        <p:spPr>
          <a:xfrm>
            <a:off x="611560" y="4005065"/>
            <a:ext cx="1224136" cy="201622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2" r="20353"/>
          <a:stretch/>
        </p:blipFill>
        <p:spPr>
          <a:xfrm>
            <a:off x="2146689" y="4011059"/>
            <a:ext cx="1224136" cy="200423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3" r="19427"/>
          <a:stretch/>
        </p:blipFill>
        <p:spPr>
          <a:xfrm>
            <a:off x="5557151" y="4005065"/>
            <a:ext cx="1224136" cy="195088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2" r="20353"/>
          <a:stretch/>
        </p:blipFill>
        <p:spPr>
          <a:xfrm>
            <a:off x="7262382" y="4005065"/>
            <a:ext cx="1224136" cy="200423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1" r="20047"/>
          <a:stretch/>
        </p:blipFill>
        <p:spPr>
          <a:xfrm>
            <a:off x="3851920" y="4014869"/>
            <a:ext cx="1224136" cy="1996613"/>
          </a:xfrm>
          <a:prstGeom prst="rect">
            <a:avLst/>
          </a:prstGeom>
        </p:spPr>
      </p:pic>
      <p:sp>
        <p:nvSpPr>
          <p:cNvPr id="9" name="모서리가 둥근 직사각형 8"/>
          <p:cNvSpPr/>
          <p:nvPr/>
        </p:nvSpPr>
        <p:spPr>
          <a:xfrm>
            <a:off x="611561" y="3501008"/>
            <a:ext cx="1224136" cy="432048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팀장 </a:t>
            </a: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</a:p>
          <a:p>
            <a:pPr algn="ctr"/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Tech Leader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146689" y="3501008"/>
            <a:ext cx="1224136" cy="432048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개발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3851920" y="3501008"/>
            <a:ext cx="1224136" cy="432048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개발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557151" y="3501008"/>
            <a:ext cx="1224136" cy="432048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기획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7262382" y="3501008"/>
            <a:ext cx="1224136" cy="432048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QA</a:t>
            </a:r>
            <a:endParaRPr lang="ko-KR" altLang="en-US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611560" y="6093296"/>
            <a:ext cx="4464496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Back End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5535002" y="6093296"/>
            <a:ext cx="2951516" cy="4320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Front End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" name="제목 6"/>
          <p:cNvSpPr txBox="1">
            <a:spLocks/>
          </p:cNvSpPr>
          <p:nvPr/>
        </p:nvSpPr>
        <p:spPr>
          <a:xfrm>
            <a:off x="3146067" y="1272096"/>
            <a:ext cx="3442157" cy="6447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6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FIT ON U</a:t>
            </a:r>
          </a:p>
        </p:txBody>
      </p:sp>
      <p:sp>
        <p:nvSpPr>
          <p:cNvPr id="19" name="제목 6"/>
          <p:cNvSpPr txBox="1">
            <a:spLocks/>
          </p:cNvSpPr>
          <p:nvPr/>
        </p:nvSpPr>
        <p:spPr>
          <a:xfrm>
            <a:off x="3575367" y="1988840"/>
            <a:ext cx="2292777" cy="6447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sz="2000" b="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오빠 나 저거 </a:t>
            </a:r>
            <a:r>
              <a:rPr lang="en-US" altLang="ko-KR" sz="2000" b="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sz="2000" b="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조</a:t>
            </a:r>
            <a:endParaRPr lang="ko-KR" altLang="en-US" sz="2000" b="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292560" y="2770224"/>
            <a:ext cx="4859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슬로건 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얼굴이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못생겼으면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옷이라도 잘입자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 의식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79512" y="1052736"/>
            <a:ext cx="11240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WHY?</a:t>
            </a:r>
            <a:endParaRPr lang="ko-KR" altLang="en-US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496152" y="1651109"/>
            <a:ext cx="539476" cy="5394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57300" y="2105060"/>
            <a:ext cx="7397720" cy="36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52736" y="1745020"/>
            <a:ext cx="73356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유행에 민감한 한국인이 한번에 다양한 </a:t>
            </a:r>
            <a:r>
              <a:rPr lang="ko-KR" altLang="en-US" sz="16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트랜드를</a:t>
            </a: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볼 수 있는 </a:t>
            </a: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공간이 한정적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496152" y="2407189"/>
            <a:ext cx="539476" cy="5394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57300" y="2861140"/>
            <a:ext cx="7397720" cy="36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52736" y="2501100"/>
            <a:ext cx="64087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요즘 패션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SNS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에는 판매에만 집중되어 있음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491588" y="3136561"/>
            <a:ext cx="539476" cy="5394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052736" y="3590512"/>
            <a:ext cx="7397720" cy="36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048172" y="3230472"/>
            <a:ext cx="64087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다양한 카테고리를 섞어서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큐레이션이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불</a:t>
            </a: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가능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491588" y="3887582"/>
            <a:ext cx="539476" cy="5394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52736" y="4341533"/>
            <a:ext cx="7397720" cy="36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048172" y="3981493"/>
            <a:ext cx="64087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요즘 </a:t>
            </a:r>
            <a:r>
              <a:rPr lang="en-US" altLang="ko-KR" sz="1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SNS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들은 무분별한 태그를 사용해서 원하는 정보를 얻기 힘듦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487024" y="4616954"/>
            <a:ext cx="539476" cy="53947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5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048172" y="5070905"/>
            <a:ext cx="7397720" cy="36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043608" y="4710865"/>
            <a:ext cx="64087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패션에 관한 다양한 소통의 장이 없다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sp>
        <p:nvSpPr>
          <p:cNvPr id="38" name="아래쪽 화살표 37"/>
          <p:cNvSpPr/>
          <p:nvPr/>
        </p:nvSpPr>
        <p:spPr>
          <a:xfrm>
            <a:off x="3491880" y="5301208"/>
            <a:ext cx="2088232" cy="554415"/>
          </a:xfrm>
          <a:prstGeom prst="downArrow">
            <a:avLst>
              <a:gd name="adj1" fmla="val 50000"/>
              <a:gd name="adj2" fmla="val 59497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9" name="제목 6"/>
          <p:cNvSpPr txBox="1">
            <a:spLocks/>
          </p:cNvSpPr>
          <p:nvPr/>
        </p:nvSpPr>
        <p:spPr>
          <a:xfrm>
            <a:off x="3491880" y="5949280"/>
            <a:ext cx="3960440" cy="735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4000" dirty="0" smtClean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FIT ON U</a:t>
            </a:r>
            <a:endParaRPr lang="ko-KR" altLang="en-US" sz="8800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4783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 </a:t>
            </a:r>
            <a:r>
              <a:rPr lang="ko-KR" altLang="en-US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의식 </a:t>
            </a:r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– </a:t>
            </a:r>
            <a:r>
              <a:rPr lang="ko-KR" altLang="en-US" sz="24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페르소나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594872"/>
            <a:ext cx="7920880" cy="5263128"/>
          </a:xfrm>
          <a:prstGeom prst="rect">
            <a:avLst/>
          </a:prstGeom>
        </p:spPr>
      </p:pic>
      <p:sp>
        <p:nvSpPr>
          <p:cNvPr id="5" name="제목 6"/>
          <p:cNvSpPr txBox="1">
            <a:spLocks/>
          </p:cNvSpPr>
          <p:nvPr/>
        </p:nvSpPr>
        <p:spPr>
          <a:xfrm>
            <a:off x="107504" y="332656"/>
            <a:ext cx="3960440" cy="1872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1. 10</a:t>
            </a:r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 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김수정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300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 의식 </a:t>
            </a:r>
            <a:r>
              <a:rPr lang="en-US" altLang="ko-KR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페르소나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제목 6"/>
          <p:cNvSpPr txBox="1">
            <a:spLocks/>
          </p:cNvSpPr>
          <p:nvPr/>
        </p:nvSpPr>
        <p:spPr>
          <a:xfrm>
            <a:off x="107504" y="260648"/>
            <a:ext cx="3960440" cy="1872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. 20</a:t>
            </a:r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 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김동묘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412776"/>
            <a:ext cx="8151777" cy="544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04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 의식 </a:t>
            </a:r>
            <a:r>
              <a:rPr lang="en-US" altLang="ko-KR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페르소나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제목 6"/>
          <p:cNvSpPr txBox="1">
            <a:spLocks/>
          </p:cNvSpPr>
          <p:nvPr/>
        </p:nvSpPr>
        <p:spPr>
          <a:xfrm>
            <a:off x="107504" y="260648"/>
            <a:ext cx="3960440" cy="1872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3. 30</a:t>
            </a:r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 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이싸피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438701"/>
            <a:ext cx="8710415" cy="551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80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 의식 </a:t>
            </a:r>
            <a:r>
              <a:rPr lang="en-US" altLang="ko-KR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페르소나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628800"/>
            <a:ext cx="4044697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패션에 관심이 많</a:t>
            </a:r>
            <a:r>
              <a:rPr lang="ko-KR" altLang="en-US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은 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태도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가지고 있는 옷이 많은가 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기술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ko-KR" sz="1600" dirty="0" smtClean="0">
              <a:solidFill>
                <a:srgbClr val="333333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ko-KR" sz="1600" dirty="0" err="1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패션센스가</a:t>
            </a:r>
            <a:r>
              <a:rPr lang="ko-KR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있는가 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소질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ko-KR" sz="1600" dirty="0" smtClean="0">
              <a:solidFill>
                <a:srgbClr val="333333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옷의 </a:t>
            </a:r>
            <a:r>
              <a:rPr lang="ko-KR" altLang="ko-KR" sz="1600" dirty="0" err="1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지출비용</a:t>
            </a:r>
            <a:r>
              <a:rPr lang="ko-KR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많은가 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행동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태도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기술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ko-KR" sz="1600" dirty="0" smtClean="0">
              <a:solidFill>
                <a:srgbClr val="333333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5"/>
            </a:pP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ko-KR" sz="1600" dirty="0" err="1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SNS를</a:t>
            </a:r>
            <a:r>
              <a:rPr lang="ko-KR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자주 이용하는가 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행동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ko-KR" sz="1600" dirty="0" smtClean="0">
              <a:solidFill>
                <a:srgbClr val="333333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6"/>
            </a:pP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이성에게 관심이 많은가 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동기</a:t>
            </a:r>
            <a:r>
              <a:rPr lang="en-US" altLang="ko-KR" sz="1600" dirty="0" smtClean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ko-KR" sz="1600" dirty="0" smtClean="0">
              <a:solidFill>
                <a:srgbClr val="333333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ko-KR" altLang="en-US" sz="1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851705"/>
              </p:ext>
            </p:extLst>
          </p:nvPr>
        </p:nvGraphicFramePr>
        <p:xfrm>
          <a:off x="395536" y="3351240"/>
          <a:ext cx="6172200" cy="33901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4185972902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3384723599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1028482414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549431239"/>
                    </a:ext>
                  </a:extLst>
                </a:gridCol>
              </a:tblGrid>
              <a:tr h="3928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행동변수</a:t>
                      </a:r>
                      <a:r>
                        <a:rPr lang="ko-KR" altLang="en-US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/ </a:t>
                      </a:r>
                      <a:endParaRPr lang="en-US" altLang="ko-KR" dirty="0" smtClean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사용자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r>
                        <a:rPr lang="ko-KR" altLang="en-US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대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  <a:r>
                        <a:rPr lang="ko-KR" altLang="en-US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대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r>
                        <a:rPr lang="ko-KR" altLang="en-US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대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0231893"/>
                  </a:ext>
                </a:extLst>
              </a:tr>
              <a:tr h="3928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364724"/>
                  </a:ext>
                </a:extLst>
              </a:tr>
              <a:tr h="3928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6943980"/>
                  </a:ext>
                </a:extLst>
              </a:tr>
              <a:tr h="3928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432937"/>
                  </a:ext>
                </a:extLst>
              </a:tr>
              <a:tr h="3928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789809"/>
                  </a:ext>
                </a:extLst>
              </a:tr>
              <a:tr h="3928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783709"/>
                  </a:ext>
                </a:extLst>
              </a:tr>
              <a:tr h="3928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158659"/>
                  </a:ext>
                </a:extLst>
              </a:tr>
              <a:tr h="3928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총점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19</a:t>
                      </a:r>
                      <a:endParaRPr lang="ko-KR" altLang="en-US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23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23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86508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948264" y="3928407"/>
            <a:ext cx="216024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공동 </a:t>
            </a:r>
            <a:r>
              <a:rPr lang="en-US" altLang="ko-KR" sz="20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20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순위 </a:t>
            </a:r>
            <a:r>
              <a:rPr lang="en-US" altLang="ko-KR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</a:p>
          <a:p>
            <a:r>
              <a:rPr lang="en-US" altLang="ko-KR" sz="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  <a:p>
            <a:r>
              <a:rPr lang="ko-KR" altLang="en-US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 </a:t>
            </a:r>
            <a:r>
              <a:rPr lang="ko-KR" altLang="en-US" sz="1600" b="1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김동묘</a:t>
            </a:r>
            <a:r>
              <a:rPr lang="en-US" altLang="ko-KR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(20</a:t>
            </a:r>
            <a:r>
              <a:rPr lang="ko-KR" altLang="en-US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</a:t>
            </a:r>
            <a:r>
              <a:rPr lang="en-US" altLang="ko-KR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</a:p>
          <a:p>
            <a:r>
              <a:rPr lang="ko-KR" altLang="en-US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 </a:t>
            </a:r>
            <a:r>
              <a:rPr lang="ko-KR" altLang="en-US" sz="1600" b="1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이싸피</a:t>
            </a:r>
            <a:r>
              <a:rPr lang="en-US" altLang="ko-KR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(30</a:t>
            </a:r>
            <a:r>
              <a:rPr lang="ko-KR" altLang="en-US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</a:t>
            </a:r>
            <a:r>
              <a:rPr lang="en-US" altLang="ko-KR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endParaRPr lang="en-US" altLang="ko-KR" sz="1600" b="1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b="1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순위 </a:t>
            </a:r>
            <a:r>
              <a:rPr lang="en-US" altLang="ko-KR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endParaRPr lang="en-US" altLang="ko-KR" sz="1600" b="1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</a:p>
          <a:p>
            <a:r>
              <a:rPr lang="ko-KR" altLang="en-US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 김수정</a:t>
            </a:r>
            <a:r>
              <a:rPr lang="en-US" altLang="ko-KR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(10</a:t>
            </a:r>
            <a:r>
              <a:rPr lang="ko-KR" altLang="en-US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</a:t>
            </a:r>
            <a:r>
              <a:rPr lang="en-US" altLang="ko-KR" sz="1600" b="1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16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31024" y="1095127"/>
            <a:ext cx="15921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행동 변수 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456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솔루션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612311" y="1268760"/>
            <a:ext cx="323697" cy="342290"/>
          </a:xfrm>
          <a:prstGeom prst="ellipse">
            <a:avLst/>
          </a:prstGeom>
          <a:solidFill>
            <a:srgbClr val="04D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endPara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80728" y="1268760"/>
            <a:ext cx="73356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유행에 민감한 한국인이 한번에 다양한 </a:t>
            </a:r>
            <a:r>
              <a:rPr lang="ko-KR" altLang="en-US" sz="16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트랜드를</a:t>
            </a: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볼 수 있는 </a:t>
            </a: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공간이 한정적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89856" y="2492896"/>
            <a:ext cx="64087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요즘 패션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SNS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에는 판매에만 집중되어 있음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963393" y="5489185"/>
            <a:ext cx="64087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패션에 관한 다양한 소통의 장이 없다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grpSp>
        <p:nvGrpSpPr>
          <p:cNvPr id="27" name="그룹 26"/>
          <p:cNvGrpSpPr/>
          <p:nvPr/>
        </p:nvGrpSpPr>
        <p:grpSpPr>
          <a:xfrm>
            <a:off x="1052736" y="1766664"/>
            <a:ext cx="7623720" cy="379080"/>
            <a:chOff x="1115616" y="1766664"/>
            <a:chExt cx="7623720" cy="379080"/>
          </a:xfrm>
        </p:grpSpPr>
        <p:sp>
          <p:nvSpPr>
            <p:cNvPr id="4" name="위로 굽은 화살표 3"/>
            <p:cNvSpPr/>
            <p:nvPr/>
          </p:nvSpPr>
          <p:spPr>
            <a:xfrm rot="5400000">
              <a:off x="1136293" y="1745987"/>
              <a:ext cx="317553" cy="358908"/>
            </a:xfrm>
            <a:prstGeom prst="bentUpArrow">
              <a:avLst>
                <a:gd name="adj1" fmla="val 30538"/>
                <a:gd name="adj2" fmla="val 25000"/>
                <a:gd name="adj3" fmla="val 41613"/>
              </a:avLst>
            </a:prstGeom>
            <a:solidFill>
              <a:srgbClr val="04D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1474524" y="2109744"/>
              <a:ext cx="6984000" cy="36000"/>
            </a:xfrm>
            <a:prstGeom prst="rect">
              <a:avLst/>
            </a:prstGeom>
            <a:solidFill>
              <a:srgbClr val="04D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403648" y="1772816"/>
              <a:ext cx="733568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err="1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인플루언서</a:t>
              </a:r>
              <a:r>
                <a:rPr lang="ko-KR" altLang="en-US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및 다양한 패션센스를 참고할 수 있는 공간</a:t>
              </a:r>
              <a:endPara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1052736" y="3000804"/>
            <a:ext cx="7623720" cy="379080"/>
            <a:chOff x="1115616" y="1766664"/>
            <a:chExt cx="7623720" cy="379080"/>
          </a:xfrm>
        </p:grpSpPr>
        <p:sp>
          <p:nvSpPr>
            <p:cNvPr id="29" name="위로 굽은 화살표 28"/>
            <p:cNvSpPr/>
            <p:nvPr/>
          </p:nvSpPr>
          <p:spPr>
            <a:xfrm rot="5400000">
              <a:off x="1136293" y="1745987"/>
              <a:ext cx="317553" cy="358908"/>
            </a:xfrm>
            <a:prstGeom prst="bentUpArrow">
              <a:avLst>
                <a:gd name="adj1" fmla="val 30538"/>
                <a:gd name="adj2" fmla="val 25000"/>
                <a:gd name="adj3" fmla="val 41613"/>
              </a:avLst>
            </a:prstGeom>
            <a:solidFill>
              <a:srgbClr val="04D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1474524" y="2109744"/>
              <a:ext cx="6984000" cy="36000"/>
            </a:xfrm>
            <a:prstGeom prst="rect">
              <a:avLst/>
            </a:prstGeom>
            <a:solidFill>
              <a:srgbClr val="04D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1403648" y="1772816"/>
              <a:ext cx="733568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기업의 이득을 취하지않고 사용자끼리의 </a:t>
              </a:r>
              <a:r>
                <a:rPr lang="en-US" altLang="ko-KR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RESELL</a:t>
              </a:r>
              <a:r>
                <a:rPr lang="ko-KR" altLang="en-US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만 허용</a:t>
              </a:r>
              <a:endPara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sp>
        <p:nvSpPr>
          <p:cNvPr id="35" name="타원 34"/>
          <p:cNvSpPr/>
          <p:nvPr/>
        </p:nvSpPr>
        <p:spPr>
          <a:xfrm>
            <a:off x="612311" y="2492896"/>
            <a:ext cx="342290" cy="342290"/>
          </a:xfrm>
          <a:prstGeom prst="ellipse">
            <a:avLst/>
          </a:prstGeom>
          <a:solidFill>
            <a:srgbClr val="04D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endPara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612311" y="3785224"/>
            <a:ext cx="342290" cy="342290"/>
          </a:xfrm>
          <a:prstGeom prst="ellipse">
            <a:avLst/>
          </a:prstGeom>
          <a:solidFill>
            <a:srgbClr val="04D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endPara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1080457" y="4252490"/>
            <a:ext cx="7623720" cy="379080"/>
            <a:chOff x="1115616" y="1766664"/>
            <a:chExt cx="7623720" cy="379080"/>
          </a:xfrm>
        </p:grpSpPr>
        <p:sp>
          <p:nvSpPr>
            <p:cNvPr id="44" name="위로 굽은 화살표 43"/>
            <p:cNvSpPr/>
            <p:nvPr/>
          </p:nvSpPr>
          <p:spPr>
            <a:xfrm rot="5400000">
              <a:off x="1136293" y="1745987"/>
              <a:ext cx="317553" cy="358908"/>
            </a:xfrm>
            <a:prstGeom prst="bentUpArrow">
              <a:avLst>
                <a:gd name="adj1" fmla="val 30538"/>
                <a:gd name="adj2" fmla="val 25000"/>
                <a:gd name="adj3" fmla="val 41613"/>
              </a:avLst>
            </a:prstGeom>
            <a:solidFill>
              <a:srgbClr val="04D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1474524" y="2109744"/>
              <a:ext cx="6984000" cy="36000"/>
            </a:xfrm>
            <a:prstGeom prst="rect">
              <a:avLst/>
            </a:prstGeom>
            <a:solidFill>
              <a:srgbClr val="04D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1403648" y="1772816"/>
              <a:ext cx="733568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여러 개의 해시태그를 이용하여 사용자가 원하는 패션을 찾을 수 있다</a:t>
              </a:r>
              <a:r>
                <a:rPr lang="en-US" altLang="ko-KR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.</a:t>
              </a:r>
            </a:p>
          </p:txBody>
        </p:sp>
      </p:grpSp>
      <p:sp>
        <p:nvSpPr>
          <p:cNvPr id="47" name="직사각형 46"/>
          <p:cNvSpPr/>
          <p:nvPr/>
        </p:nvSpPr>
        <p:spPr>
          <a:xfrm>
            <a:off x="1003885" y="3788960"/>
            <a:ext cx="64087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다양한 카테고리를 섞어서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큐레이션이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불</a:t>
            </a:r>
            <a:r>
              <a:rPr lang="ko-KR" altLang="en-US" sz="1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가능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9" name="타원 48"/>
          <p:cNvSpPr/>
          <p:nvPr/>
        </p:nvSpPr>
        <p:spPr>
          <a:xfrm>
            <a:off x="612311" y="5489662"/>
            <a:ext cx="342290" cy="342290"/>
          </a:xfrm>
          <a:prstGeom prst="ellipse">
            <a:avLst/>
          </a:prstGeom>
          <a:solidFill>
            <a:srgbClr val="04D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endParaRPr lang="ko-KR" altLang="en-US" sz="11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51" name="그룹 50"/>
          <p:cNvGrpSpPr/>
          <p:nvPr/>
        </p:nvGrpSpPr>
        <p:grpSpPr>
          <a:xfrm>
            <a:off x="1071329" y="5930240"/>
            <a:ext cx="7623720" cy="379080"/>
            <a:chOff x="1115616" y="1766664"/>
            <a:chExt cx="7623720" cy="379080"/>
          </a:xfrm>
        </p:grpSpPr>
        <p:sp>
          <p:nvSpPr>
            <p:cNvPr id="52" name="위로 굽은 화살표 51"/>
            <p:cNvSpPr/>
            <p:nvPr/>
          </p:nvSpPr>
          <p:spPr>
            <a:xfrm rot="5400000">
              <a:off x="1136293" y="1745987"/>
              <a:ext cx="317553" cy="358908"/>
            </a:xfrm>
            <a:prstGeom prst="bentUpArrow">
              <a:avLst>
                <a:gd name="adj1" fmla="val 30538"/>
                <a:gd name="adj2" fmla="val 25000"/>
                <a:gd name="adj3" fmla="val 41613"/>
              </a:avLst>
            </a:prstGeom>
            <a:solidFill>
              <a:srgbClr val="04D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1474524" y="2109744"/>
              <a:ext cx="6984000" cy="36000"/>
            </a:xfrm>
            <a:prstGeom prst="rect">
              <a:avLst/>
            </a:prstGeom>
            <a:solidFill>
              <a:srgbClr val="04D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403648" y="1772816"/>
              <a:ext cx="733568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 err="1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할인정보나</a:t>
              </a:r>
              <a:r>
                <a:rPr lang="ko-KR" altLang="en-US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공동구매 </a:t>
              </a:r>
              <a:r>
                <a:rPr lang="ko-KR" altLang="en-US" dirty="0" err="1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사이즈정보</a:t>
              </a:r>
              <a:r>
                <a:rPr lang="ko-KR" altLang="en-US" dirty="0" smtClean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공유와 같은 커뮤니티 형성</a:t>
              </a:r>
              <a:endPara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sp>
        <p:nvSpPr>
          <p:cNvPr id="55" name="직사각형 54"/>
          <p:cNvSpPr/>
          <p:nvPr/>
        </p:nvSpPr>
        <p:spPr>
          <a:xfrm>
            <a:off x="1411644" y="5131566"/>
            <a:ext cx="6984000" cy="36000"/>
          </a:xfrm>
          <a:prstGeom prst="rect">
            <a:avLst/>
          </a:prstGeom>
          <a:solidFill>
            <a:srgbClr val="04D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388523" y="4785471"/>
            <a:ext cx="33586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ex) #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볼캡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+ #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셔츠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+ #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반바지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070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23090</TotalTime>
  <Words>385</Words>
  <Application>Microsoft Office PowerPoint</Application>
  <PresentationFormat>화면 슬라이드 쇼(4:3)</PresentationFormat>
  <Paragraphs>135</Paragraphs>
  <Slides>13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HY헤드라인M</vt:lpstr>
      <vt:lpstr>Arial</vt:lpstr>
      <vt:lpstr>굴림체</vt:lpstr>
      <vt:lpstr>굴림</vt:lpstr>
      <vt:lpstr>Calibri</vt:lpstr>
      <vt:lpstr>Calibri Light</vt:lpstr>
      <vt:lpstr>맑은 고딕</vt:lpstr>
      <vt:lpstr>Office 테마</vt:lpstr>
      <vt:lpstr>FIT ON U  - 오빠 나 저거 4조 -</vt:lpstr>
      <vt:lpstr>PowerPoint 프레젠테이션</vt:lpstr>
      <vt:lpstr>팀 소개</vt:lpstr>
      <vt:lpstr>문제 의식</vt:lpstr>
      <vt:lpstr>문제 의식 – 페르소나</vt:lpstr>
      <vt:lpstr>문제 의식 - 페르소나</vt:lpstr>
      <vt:lpstr>문제 의식 - 페르소나</vt:lpstr>
      <vt:lpstr>문제 의식 - 페르소나</vt:lpstr>
      <vt:lpstr>솔루션</vt:lpstr>
      <vt:lpstr>주요화면</vt:lpstr>
      <vt:lpstr>주요화면</vt:lpstr>
      <vt:lpstr>시연 영상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multicampus</cp:lastModifiedBy>
  <cp:revision>9</cp:revision>
  <dcterms:created xsi:type="dcterms:W3CDTF">2010-02-01T08:03:16Z</dcterms:created>
  <dcterms:modified xsi:type="dcterms:W3CDTF">2020-07-31T03:34:49Z</dcterms:modified>
  <cp:category>www.slidemembers.com</cp:category>
</cp:coreProperties>
</file>

<file path=docProps/thumbnail.jpeg>
</file>